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804117454068242"/>
          <c:y val="0.16634587343248761"/>
          <c:w val="0.68240141076115479"/>
          <c:h val="0.7714373680219585"/>
        </c:manualLayout>
      </c:layout>
      <c:barChart>
        <c:barDir val="bar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chemeClr val="accent1">
                    <a:lumMod val="75000"/>
                    <a:shade val="30000"/>
                    <a:satMod val="115000"/>
                  </a:schemeClr>
                </a:gs>
                <a:gs pos="50000">
                  <a:schemeClr val="accent1">
                    <a:lumMod val="75000"/>
                    <a:shade val="67500"/>
                    <a:satMod val="115000"/>
                  </a:schemeClr>
                </a:gs>
                <a:gs pos="100000">
                  <a:schemeClr val="accent1">
                    <a:lumMod val="75000"/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gradFill flip="none" rotWithShape="1">
                <a:gsLst>
                  <a:gs pos="0">
                    <a:schemeClr val="accent1">
                      <a:lumMod val="75000"/>
                      <a:shade val="30000"/>
                      <a:satMod val="115000"/>
                    </a:schemeClr>
                  </a:gs>
                  <a:gs pos="50000">
                    <a:schemeClr val="accent1">
                      <a:lumMod val="75000"/>
                      <a:shade val="67500"/>
                      <a:satMod val="115000"/>
                    </a:schemeClr>
                  </a:gs>
                  <a:gs pos="100000">
                    <a:schemeClr val="accent1">
                      <a:lumMod val="75000"/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3688-4B34-BF6B-CD6E5FF8B64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Sheet1!$D$1:$D$8</c:f>
              <c:strCache>
                <c:ptCount val="8"/>
                <c:pt idx="0">
                  <c:v>Cured*</c:v>
                </c:pt>
                <c:pt idx="1">
                  <c:v>Completed treatment</c:v>
                </c:pt>
                <c:pt idx="2">
                  <c:v>Initiated HCV treatment</c:v>
                </c:pt>
                <c:pt idx="3">
                  <c:v>Authorized to begin treatment</c:v>
                </c:pt>
                <c:pt idx="4">
                  <c:v>Case reviewed by committee</c:v>
                </c:pt>
                <c:pt idx="5">
                  <c:v>Completed work-up and 
await case review</c:v>
                </c:pt>
                <c:pt idx="6">
                  <c:v>HCV RNA Positive</c:v>
                </c:pt>
                <c:pt idx="7">
                  <c:v>HCV Confirmatory Testing  </c:v>
                </c:pt>
              </c:strCache>
            </c:strRef>
          </c:cat>
          <c:val>
            <c:numRef>
              <c:f>Sheet1!$E$1:$E$8</c:f>
              <c:numCache>
                <c:formatCode>#,##0</c:formatCode>
                <c:ptCount val="8"/>
                <c:pt idx="0">
                  <c:v>29094</c:v>
                </c:pt>
                <c:pt idx="1">
                  <c:v>40953</c:v>
                </c:pt>
                <c:pt idx="2">
                  <c:v>45342</c:v>
                </c:pt>
                <c:pt idx="3">
                  <c:v>46035</c:v>
                </c:pt>
                <c:pt idx="4">
                  <c:v>46099</c:v>
                </c:pt>
                <c:pt idx="5">
                  <c:v>46840</c:v>
                </c:pt>
                <c:pt idx="6">
                  <c:v>52600</c:v>
                </c:pt>
                <c:pt idx="7">
                  <c:v>61925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02-4A75-B573-9ACD225ED8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7"/>
        <c:axId val="280449296"/>
        <c:axId val="280450864"/>
      </c:barChart>
      <c:catAx>
        <c:axId val="280449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1" i="0" u="none" strike="noStrike" kern="1200" cap="none" spc="0" normalizeH="0" baseline="0">
                <a:solidFill>
                  <a:schemeClr val="accent4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0450864"/>
        <c:crosses val="autoZero"/>
        <c:auto val="1"/>
        <c:lblAlgn val="ctr"/>
        <c:lblOffset val="100"/>
        <c:noMultiLvlLbl val="0"/>
      </c:catAx>
      <c:valAx>
        <c:axId val="280450864"/>
        <c:scaling>
          <c:orientation val="minMax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280449296"/>
        <c:crosses val="autoZero"/>
        <c:crossBetween val="between"/>
      </c:valAx>
      <c:spPr>
        <a:solidFill>
          <a:schemeClr val="bg1"/>
        </a:solidFill>
        <a:ln>
          <a:solidFill>
            <a:schemeClr val="accent1">
              <a:lumMod val="50000"/>
              <a:alpha val="89000"/>
            </a:schemeClr>
          </a:solidFill>
        </a:ln>
        <a:effectLst/>
      </c:spPr>
    </c:plotArea>
    <c:plotVisOnly val="1"/>
    <c:dispBlanksAs val="gap"/>
    <c:showDLblsOverMax val="0"/>
  </c:chart>
  <c:spPr>
    <a:noFill/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0.0675</cdr:x>
      <cdr:y>0.92281</cdr:y>
    </cdr:from>
    <cdr:to>
      <cdr:x>0.25</cdr:x>
      <cdr:y>0.97963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09468" y="6086008"/>
          <a:ext cx="2188564" cy="3747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0.03875</cdr:x>
      <cdr:y>0.94554</cdr:y>
    </cdr:from>
    <cdr:to>
      <cdr:x>0.22125</cdr:x>
      <cdr:y>0.96372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64694" y="6235909"/>
          <a:ext cx="2188564" cy="1199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0.48477</cdr:x>
      <cdr:y>0.23674</cdr:y>
    </cdr:from>
    <cdr:to>
      <cdr:x>0.51523</cdr:x>
      <cdr:y>0.28715</cdr:y>
    </cdr:to>
    <cdr:sp macro="" textlink="">
      <cdr:nvSpPr>
        <cdr:cNvPr id="4" name="Down Arrow 3"/>
        <cdr:cNvSpPr/>
      </cdr:nvSpPr>
      <cdr:spPr>
        <a:xfrm xmlns:a="http://schemas.openxmlformats.org/drawingml/2006/main">
          <a:off x="5910316" y="1623566"/>
          <a:ext cx="371368" cy="345711"/>
        </a:xfrm>
        <a:prstGeom xmlns:a="http://schemas.openxmlformats.org/drawingml/2006/main" prst="downArrow">
          <a:avLst/>
        </a:prstGeom>
        <a:gradFill xmlns:a="http://schemas.openxmlformats.org/drawingml/2006/main" flip="none" rotWithShape="1">
          <a:gsLst>
            <a:gs pos="0">
              <a:srgbClr val="C00000">
                <a:shade val="30000"/>
                <a:satMod val="115000"/>
              </a:srgbClr>
            </a:gs>
            <a:gs pos="50000">
              <a:srgbClr val="C00000">
                <a:shade val="67500"/>
                <a:satMod val="115000"/>
              </a:srgbClr>
            </a:gs>
            <a:gs pos="100000">
              <a:srgbClr val="C00000">
                <a:shade val="100000"/>
                <a:satMod val="115000"/>
              </a:srgbClr>
            </a:gs>
          </a:gsLst>
          <a:lin ang="5400000" scaled="1"/>
          <a:tileRect/>
        </a:gradFill>
        <a:ln xmlns:a="http://schemas.openxmlformats.org/drawingml/2006/main">
          <a:solidFill>
            <a:srgbClr val="C0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US"/>
        </a:p>
      </cdr:txBody>
    </cdr:sp>
  </cdr:relSizeAnchor>
  <cdr:relSizeAnchor xmlns:cdr="http://schemas.openxmlformats.org/drawingml/2006/chartDrawing">
    <cdr:from>
      <cdr:x>0.44552</cdr:x>
      <cdr:y>0.33674</cdr:y>
    </cdr:from>
    <cdr:to>
      <cdr:x>0.47599</cdr:x>
      <cdr:y>0.38715</cdr:y>
    </cdr:to>
    <cdr:sp macro="" textlink="">
      <cdr:nvSpPr>
        <cdr:cNvPr id="5" name="Down Arrow 4"/>
        <cdr:cNvSpPr/>
      </cdr:nvSpPr>
      <cdr:spPr>
        <a:xfrm xmlns:a="http://schemas.openxmlformats.org/drawingml/2006/main">
          <a:off x="5431790" y="2309368"/>
          <a:ext cx="371490" cy="345712"/>
        </a:xfrm>
        <a:prstGeom xmlns:a="http://schemas.openxmlformats.org/drawingml/2006/main" prst="downArrow">
          <a:avLst/>
        </a:prstGeom>
        <a:gradFill xmlns:a="http://schemas.openxmlformats.org/drawingml/2006/main" flip="none" rotWithShape="1">
          <a:gsLst>
            <a:gs pos="0">
              <a:srgbClr val="C00000">
                <a:shade val="30000"/>
                <a:satMod val="115000"/>
              </a:srgbClr>
            </a:gs>
            <a:gs pos="50000">
              <a:srgbClr val="C00000">
                <a:shade val="67500"/>
                <a:satMod val="115000"/>
              </a:srgbClr>
            </a:gs>
            <a:gs pos="100000">
              <a:srgbClr val="C00000">
                <a:shade val="100000"/>
                <a:satMod val="115000"/>
              </a:srgbClr>
            </a:gs>
          </a:gsLst>
          <a:lin ang="5400000" scaled="1"/>
          <a:tileRect/>
        </a:gradFill>
        <a:ln xmlns:a="http://schemas.openxmlformats.org/drawingml/2006/main">
          <a:solidFill>
            <a:srgbClr val="C0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US"/>
        </a:p>
      </cdr:txBody>
    </cdr:sp>
  </cdr:relSizeAnchor>
  <cdr:relSizeAnchor xmlns:cdr="http://schemas.openxmlformats.org/drawingml/2006/chartDrawing">
    <cdr:from>
      <cdr:x>0.40588</cdr:x>
      <cdr:y>0.42969</cdr:y>
    </cdr:from>
    <cdr:to>
      <cdr:x>0.43635</cdr:x>
      <cdr:y>0.4801</cdr:y>
    </cdr:to>
    <cdr:sp macro="" textlink="">
      <cdr:nvSpPr>
        <cdr:cNvPr id="6" name="Down Arrow 5"/>
        <cdr:cNvSpPr/>
      </cdr:nvSpPr>
      <cdr:spPr>
        <a:xfrm xmlns:a="http://schemas.openxmlformats.org/drawingml/2006/main">
          <a:off x="4948456" y="2946834"/>
          <a:ext cx="371490" cy="345712"/>
        </a:xfrm>
        <a:prstGeom xmlns:a="http://schemas.openxmlformats.org/drawingml/2006/main" prst="downArrow">
          <a:avLst/>
        </a:prstGeom>
        <a:gradFill xmlns:a="http://schemas.openxmlformats.org/drawingml/2006/main" flip="none" rotWithShape="1">
          <a:gsLst>
            <a:gs pos="0">
              <a:srgbClr val="C00000">
                <a:shade val="30000"/>
                <a:satMod val="115000"/>
              </a:srgbClr>
            </a:gs>
            <a:gs pos="50000">
              <a:srgbClr val="C00000">
                <a:shade val="67500"/>
                <a:satMod val="115000"/>
              </a:srgbClr>
            </a:gs>
            <a:gs pos="100000">
              <a:srgbClr val="C00000">
                <a:shade val="100000"/>
                <a:satMod val="115000"/>
              </a:srgbClr>
            </a:gs>
          </a:gsLst>
          <a:lin ang="5400000" scaled="1"/>
          <a:tileRect/>
        </a:gradFill>
        <a:ln xmlns:a="http://schemas.openxmlformats.org/drawingml/2006/main">
          <a:solidFill>
            <a:srgbClr val="C0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US"/>
        </a:p>
      </cdr:txBody>
    </cdr:sp>
  </cdr:relSizeAnchor>
  <cdr:relSizeAnchor xmlns:cdr="http://schemas.openxmlformats.org/drawingml/2006/chartDrawing">
    <cdr:from>
      <cdr:x>0.37354</cdr:x>
      <cdr:y>0.52828</cdr:y>
    </cdr:from>
    <cdr:to>
      <cdr:x>0.40401</cdr:x>
      <cdr:y>0.57869</cdr:y>
    </cdr:to>
    <cdr:sp macro="" textlink="">
      <cdr:nvSpPr>
        <cdr:cNvPr id="7" name="Down Arrow 6"/>
        <cdr:cNvSpPr/>
      </cdr:nvSpPr>
      <cdr:spPr>
        <a:xfrm xmlns:a="http://schemas.openxmlformats.org/drawingml/2006/main">
          <a:off x="4554240" y="3622945"/>
          <a:ext cx="371491" cy="345712"/>
        </a:xfrm>
        <a:prstGeom xmlns:a="http://schemas.openxmlformats.org/drawingml/2006/main" prst="downArrow">
          <a:avLst/>
        </a:prstGeom>
        <a:gradFill xmlns:a="http://schemas.openxmlformats.org/drawingml/2006/main" flip="none" rotWithShape="1">
          <a:gsLst>
            <a:gs pos="0">
              <a:srgbClr val="C00000">
                <a:shade val="30000"/>
                <a:satMod val="115000"/>
              </a:srgbClr>
            </a:gs>
            <a:gs pos="50000">
              <a:srgbClr val="C00000">
                <a:shade val="67500"/>
                <a:satMod val="115000"/>
              </a:srgbClr>
            </a:gs>
            <a:gs pos="100000">
              <a:srgbClr val="C00000">
                <a:shade val="100000"/>
                <a:satMod val="115000"/>
              </a:srgbClr>
            </a:gs>
          </a:gsLst>
          <a:lin ang="5400000" scaled="1"/>
          <a:tileRect/>
        </a:gradFill>
        <a:ln xmlns:a="http://schemas.openxmlformats.org/drawingml/2006/main">
          <a:solidFill>
            <a:srgbClr val="C0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US"/>
        </a:p>
      </cdr:txBody>
    </cdr:sp>
  </cdr:relSizeAnchor>
  <cdr:relSizeAnchor xmlns:cdr="http://schemas.openxmlformats.org/drawingml/2006/chartDrawing">
    <cdr:from>
      <cdr:x>0.34235</cdr:x>
      <cdr:y>0.62302</cdr:y>
    </cdr:from>
    <cdr:to>
      <cdr:x>0.37282</cdr:x>
      <cdr:y>0.67343</cdr:y>
    </cdr:to>
    <cdr:sp macro="" textlink="">
      <cdr:nvSpPr>
        <cdr:cNvPr id="9" name="Down Arrow 8"/>
        <cdr:cNvSpPr/>
      </cdr:nvSpPr>
      <cdr:spPr>
        <a:xfrm xmlns:a="http://schemas.openxmlformats.org/drawingml/2006/main">
          <a:off x="4173887" y="4272670"/>
          <a:ext cx="371491" cy="345712"/>
        </a:xfrm>
        <a:prstGeom xmlns:a="http://schemas.openxmlformats.org/drawingml/2006/main" prst="downArrow">
          <a:avLst/>
        </a:prstGeom>
        <a:gradFill xmlns:a="http://schemas.openxmlformats.org/drawingml/2006/main" flip="none" rotWithShape="1">
          <a:gsLst>
            <a:gs pos="0">
              <a:srgbClr val="C00000">
                <a:shade val="30000"/>
                <a:satMod val="115000"/>
              </a:srgbClr>
            </a:gs>
            <a:gs pos="50000">
              <a:srgbClr val="C00000">
                <a:shade val="67500"/>
                <a:satMod val="115000"/>
              </a:srgbClr>
            </a:gs>
            <a:gs pos="100000">
              <a:srgbClr val="C00000">
                <a:shade val="100000"/>
                <a:satMod val="115000"/>
              </a:srgbClr>
            </a:gs>
          </a:gsLst>
          <a:lin ang="5400000" scaled="1"/>
          <a:tileRect/>
        </a:gradFill>
        <a:ln xmlns:a="http://schemas.openxmlformats.org/drawingml/2006/main">
          <a:solidFill>
            <a:srgbClr val="C0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US"/>
        </a:p>
      </cdr:txBody>
    </cdr:sp>
  </cdr:relSizeAnchor>
  <cdr:relSizeAnchor xmlns:cdr="http://schemas.openxmlformats.org/drawingml/2006/chartDrawing">
    <cdr:from>
      <cdr:x>0.30935</cdr:x>
      <cdr:y>0.7191</cdr:y>
    </cdr:from>
    <cdr:to>
      <cdr:x>0.33982</cdr:x>
      <cdr:y>0.76951</cdr:y>
    </cdr:to>
    <cdr:sp macro="" textlink="">
      <cdr:nvSpPr>
        <cdr:cNvPr id="10" name="Down Arrow 9"/>
        <cdr:cNvSpPr/>
      </cdr:nvSpPr>
      <cdr:spPr>
        <a:xfrm xmlns:a="http://schemas.openxmlformats.org/drawingml/2006/main">
          <a:off x="3771640" y="4931587"/>
          <a:ext cx="371490" cy="345712"/>
        </a:xfrm>
        <a:prstGeom xmlns:a="http://schemas.openxmlformats.org/drawingml/2006/main" prst="downArrow">
          <a:avLst/>
        </a:prstGeom>
        <a:gradFill xmlns:a="http://schemas.openxmlformats.org/drawingml/2006/main" flip="none" rotWithShape="1">
          <a:gsLst>
            <a:gs pos="0">
              <a:srgbClr val="C00000">
                <a:shade val="30000"/>
                <a:satMod val="115000"/>
              </a:srgbClr>
            </a:gs>
            <a:gs pos="50000">
              <a:srgbClr val="C00000">
                <a:shade val="67500"/>
                <a:satMod val="115000"/>
              </a:srgbClr>
            </a:gs>
            <a:gs pos="100000">
              <a:srgbClr val="C00000">
                <a:shade val="100000"/>
                <a:satMod val="115000"/>
              </a:srgbClr>
            </a:gs>
          </a:gsLst>
          <a:lin ang="5400000" scaled="1"/>
          <a:tileRect/>
        </a:gradFill>
        <a:ln xmlns:a="http://schemas.openxmlformats.org/drawingml/2006/main">
          <a:solidFill>
            <a:srgbClr val="C0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US"/>
        </a:p>
      </cdr:txBody>
    </cdr:sp>
  </cdr:relSizeAnchor>
  <cdr:relSizeAnchor xmlns:cdr="http://schemas.openxmlformats.org/drawingml/2006/chartDrawing">
    <cdr:from>
      <cdr:x>0.5261</cdr:x>
      <cdr:y>0.21176</cdr:y>
    </cdr:from>
    <cdr:to>
      <cdr:x>0.6011</cdr:x>
      <cdr:y>0.26078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6414247" y="1452281"/>
          <a:ext cx="914400" cy="3361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0.5128</cdr:x>
      <cdr:y>0.25436</cdr:y>
    </cdr:from>
    <cdr:to>
      <cdr:x>0.5878</cdr:x>
      <cdr:y>0.30338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6252058" y="1744401"/>
          <a:ext cx="914400" cy="3361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 dirty="0"/>
            <a:t>84.9%</a:t>
          </a:r>
        </a:p>
      </cdr:txBody>
    </cdr:sp>
  </cdr:relSizeAnchor>
  <cdr:relSizeAnchor xmlns:cdr="http://schemas.openxmlformats.org/drawingml/2006/chartDrawing">
    <cdr:from>
      <cdr:x>0.47727</cdr:x>
      <cdr:y>0.34557</cdr:y>
    </cdr:from>
    <cdr:to>
      <cdr:x>0.55227</cdr:x>
      <cdr:y>0.40289</cdr:y>
    </cdr:to>
    <cdr:sp macro="" textlink="">
      <cdr:nvSpPr>
        <cdr:cNvPr id="14" name="TextBox 1"/>
        <cdr:cNvSpPr txBox="1"/>
      </cdr:nvSpPr>
      <cdr:spPr>
        <a:xfrm xmlns:a="http://schemas.openxmlformats.org/drawingml/2006/main">
          <a:off x="4364157" y="1777428"/>
          <a:ext cx="685800" cy="2948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dirty="0"/>
            <a:t>89.1%</a:t>
          </a:r>
        </a:p>
      </cdr:txBody>
    </cdr:sp>
  </cdr:relSizeAnchor>
  <cdr:relSizeAnchor xmlns:cdr="http://schemas.openxmlformats.org/drawingml/2006/chartDrawing">
    <cdr:from>
      <cdr:x>0.43523</cdr:x>
      <cdr:y>0.44345</cdr:y>
    </cdr:from>
    <cdr:to>
      <cdr:x>0.51023</cdr:x>
      <cdr:y>0.5</cdr:y>
    </cdr:to>
    <cdr:sp macro="" textlink="">
      <cdr:nvSpPr>
        <cdr:cNvPr id="15" name="TextBox 1"/>
        <cdr:cNvSpPr txBox="1"/>
      </cdr:nvSpPr>
      <cdr:spPr>
        <a:xfrm xmlns:a="http://schemas.openxmlformats.org/drawingml/2006/main">
          <a:off x="3979743" y="2280862"/>
          <a:ext cx="685800" cy="2908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dirty="0"/>
            <a:t>98.4%</a:t>
          </a:r>
        </a:p>
      </cdr:txBody>
    </cdr:sp>
  </cdr:relSizeAnchor>
  <cdr:relSizeAnchor xmlns:cdr="http://schemas.openxmlformats.org/drawingml/2006/chartDrawing">
    <cdr:from>
      <cdr:x>0.40355</cdr:x>
      <cdr:y>0.54444</cdr:y>
    </cdr:from>
    <cdr:to>
      <cdr:x>0.47855</cdr:x>
      <cdr:y>0.59346</cdr:y>
    </cdr:to>
    <cdr:sp macro="" textlink="">
      <cdr:nvSpPr>
        <cdr:cNvPr id="16" name="TextBox 1"/>
        <cdr:cNvSpPr txBox="1"/>
      </cdr:nvSpPr>
      <cdr:spPr>
        <a:xfrm xmlns:a="http://schemas.openxmlformats.org/drawingml/2006/main">
          <a:off x="4920096" y="3733783"/>
          <a:ext cx="914400" cy="3361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dirty="0"/>
            <a:t>99.9%</a:t>
          </a:r>
        </a:p>
      </cdr:txBody>
    </cdr:sp>
  </cdr:relSizeAnchor>
  <cdr:relSizeAnchor xmlns:cdr="http://schemas.openxmlformats.org/drawingml/2006/chartDrawing">
    <cdr:from>
      <cdr:x>0.37301</cdr:x>
      <cdr:y>0.64008</cdr:y>
    </cdr:from>
    <cdr:to>
      <cdr:x>0.44801</cdr:x>
      <cdr:y>0.6891</cdr:y>
    </cdr:to>
    <cdr:sp macro="" textlink="">
      <cdr:nvSpPr>
        <cdr:cNvPr id="17" name="TextBox 1"/>
        <cdr:cNvSpPr txBox="1"/>
      </cdr:nvSpPr>
      <cdr:spPr>
        <a:xfrm xmlns:a="http://schemas.openxmlformats.org/drawingml/2006/main">
          <a:off x="4547754" y="4389680"/>
          <a:ext cx="914400" cy="3361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dirty="0"/>
            <a:t>98.5%</a:t>
          </a:r>
        </a:p>
      </cdr:txBody>
    </cdr:sp>
  </cdr:relSizeAnchor>
  <cdr:relSizeAnchor xmlns:cdr="http://schemas.openxmlformats.org/drawingml/2006/chartDrawing">
    <cdr:from>
      <cdr:x>0.33878</cdr:x>
      <cdr:y>0.7361</cdr:y>
    </cdr:from>
    <cdr:to>
      <cdr:x>0.41378</cdr:x>
      <cdr:y>0.78512</cdr:y>
    </cdr:to>
    <cdr:sp macro="" textlink="">
      <cdr:nvSpPr>
        <cdr:cNvPr id="18" name="TextBox 1"/>
        <cdr:cNvSpPr txBox="1"/>
      </cdr:nvSpPr>
      <cdr:spPr>
        <a:xfrm xmlns:a="http://schemas.openxmlformats.org/drawingml/2006/main">
          <a:off x="4130386" y="5048186"/>
          <a:ext cx="914400" cy="3361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dirty="0"/>
            <a:t>90.3%</a:t>
          </a:r>
        </a:p>
      </cdr:txBody>
    </cdr:sp>
  </cdr:relSizeAnchor>
  <cdr:relSizeAnchor xmlns:cdr="http://schemas.openxmlformats.org/drawingml/2006/chartDrawing">
    <cdr:from>
      <cdr:x>0.29706</cdr:x>
      <cdr:y>0.07843</cdr:y>
    </cdr:from>
    <cdr:to>
      <cdr:x>0.37206</cdr:x>
      <cdr:y>0.21176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3621741" y="53788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4050BA-E03F-44A3-8145-E24F81B71CDB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ADFE27-44FC-4E36-B5D0-9DA8A6DC4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566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42698" y="185352"/>
            <a:ext cx="5438140" cy="4141523"/>
          </a:xfrm>
        </p:spPr>
        <p:txBody>
          <a:bodyPr/>
          <a:lstStyle/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C74DD4-A335-4789-BC77-41EF11F6F66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Notes Placeholder 2"/>
          <p:cNvSpPr txBox="1">
            <a:spLocks/>
          </p:cNvSpPr>
          <p:nvPr/>
        </p:nvSpPr>
        <p:spPr>
          <a:xfrm>
            <a:off x="642698" y="4370769"/>
            <a:ext cx="5438140" cy="1071736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This slide shows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number of people with a positive HCV test results presenting to four pilot provider sites in Tbilisi by week.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 the first four weeks of the program at least 700 people presented to the 4 sites combined, peaking during the second week at a 1000 people.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Notes Placeholder 2"/>
          <p:cNvSpPr txBox="1">
            <a:spLocks/>
          </p:cNvSpPr>
          <p:nvPr/>
        </p:nvSpPr>
        <p:spPr>
          <a:xfrm>
            <a:off x="642698" y="5444975"/>
            <a:ext cx="5438140" cy="101614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here are the same trends by month BUT  for 12 provider sites enrolled in the program as of October 18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peak volume of Hepatitis C –infected persons seeking care occurred in May and thereafter stabilized  at approximately 2300 people per month.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Notes Placeholder 2"/>
          <p:cNvSpPr txBox="1">
            <a:spLocks/>
          </p:cNvSpPr>
          <p:nvPr/>
        </p:nvSpPr>
        <p:spPr>
          <a:xfrm>
            <a:off x="642698" y="6461116"/>
            <a:ext cx="5438140" cy="123809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This slide demonstrates  number of persons with current HCV-infection and indications for treatment, who were approved by the committee ,depicted in blue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those who started treatment depicted in  orange, by month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Initially in May and June proportionally a low percentage of patients eligible to start treatment were approved. However as the process was refined, in July and August larger proportion of patients started treatment.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Notes Placeholder 2"/>
          <p:cNvSpPr txBox="1">
            <a:spLocks/>
          </p:cNvSpPr>
          <p:nvPr/>
        </p:nvSpPr>
        <p:spPr>
          <a:xfrm>
            <a:off x="642698" y="7918253"/>
            <a:ext cx="5438140" cy="8839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Here are the demographic characteristics of 3 722 people who started treatment.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86% of patients were  male.  Median age was 51.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Available data of Family score was equally distributed among those with less than 70.000 score and those with &gt;70,000</a:t>
            </a:r>
          </a:p>
        </p:txBody>
      </p:sp>
      <p:sp>
        <p:nvSpPr>
          <p:cNvPr id="9" name="Notes Placeholder 2"/>
          <p:cNvSpPr txBox="1">
            <a:spLocks/>
          </p:cNvSpPr>
          <p:nvPr/>
        </p:nvSpPr>
        <p:spPr>
          <a:xfrm>
            <a:off x="642698" y="8887493"/>
            <a:ext cx="5438140" cy="49133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Among patients who started treatment the majority resided in Tbilisi followed by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Imereti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and Adjara regions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9516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BC351-1350-4C0F-B4C2-C03EF98DF785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C878-4C92-47B5-A887-5920EDE59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287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755861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509268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12780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12780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>
            <a:extLst/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Population Health Sciences</a:t>
            </a:r>
          </a:p>
        </p:txBody>
      </p:sp>
      <p:sp>
        <p:nvSpPr>
          <p:cNvPr id="6" name="Slide Number Placeholder 5">
            <a:extLst/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40B24DC-2007-EF47-9156-B4CE3FA46389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Date Placeholder 6">
            <a:extLst/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Bristol Medical School 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916467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Data Slide (for content heavy tables and char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4000"/>
              </a:lnSpc>
              <a:defRPr sz="3733" b="1" baseline="0">
                <a:solidFill>
                  <a:srgbClr val="00788A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 dirty="0"/>
              <a:t>Bottom band: NCHHSTP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6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609600" y="1545167"/>
            <a:ext cx="10972800" cy="4455584"/>
          </a:xfrm>
        </p:spPr>
        <p:txBody>
          <a:bodyPr/>
          <a:lstStyle>
            <a:lvl1pPr marL="457189" indent="-457189">
              <a:buClr>
                <a:srgbClr val="006A71"/>
              </a:buClr>
              <a:buFont typeface="Wingdings" panose="05000000000000000000" pitchFamily="2" charset="2"/>
              <a:buChar char="§"/>
              <a:defRPr sz="2667">
                <a:solidFill>
                  <a:schemeClr val="accent4">
                    <a:lumMod val="75000"/>
                  </a:schemeClr>
                </a:solidFill>
              </a:defRPr>
            </a:lvl1pPr>
            <a:lvl2pPr>
              <a:buClr>
                <a:srgbClr val="9A4E9E"/>
              </a:buClr>
              <a:defRPr sz="2667">
                <a:solidFill>
                  <a:schemeClr val="accent4">
                    <a:lumMod val="75000"/>
                  </a:schemeClr>
                </a:solidFill>
              </a:defRPr>
            </a:lvl2pPr>
            <a:lvl3pPr>
              <a:buClr>
                <a:srgbClr val="C00000"/>
              </a:buClr>
              <a:defRPr sz="2667">
                <a:solidFill>
                  <a:schemeClr val="accent4">
                    <a:lumMod val="75000"/>
                  </a:schemeClr>
                </a:solidFill>
              </a:defRPr>
            </a:lvl3pPr>
            <a:lvl4pPr>
              <a:defRPr sz="2667">
                <a:solidFill>
                  <a:schemeClr val="accent4">
                    <a:lumMod val="75000"/>
                  </a:schemeClr>
                </a:solidFill>
              </a:defRPr>
            </a:lvl4pPr>
            <a:lvl5pPr>
              <a:defRPr sz="2667">
                <a:solidFill>
                  <a:schemeClr val="accent4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807911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A6C54-B8F4-491D-A1D2-A75312E66E03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C3C9-F06A-481B-A2B5-38BF2C9B2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785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960277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319826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671425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534033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3F15F-C097-4354-82A0-DD3F6041ACCC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15C3F-4E4A-4CBA-B5ED-A870A13D7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473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859051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370645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75F3A-37DD-4CB1-8753-8C47C960DBB1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838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>
    <p:fade/>
  </p:transition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2"/>
            <a:ext cx="12192000" cy="6885710"/>
            <a:chOff x="0" y="1"/>
            <a:chExt cx="12192000" cy="6885710"/>
          </a:xfrm>
          <a:noFill/>
        </p:grpSpPr>
        <p:graphicFrame>
          <p:nvGraphicFramePr>
            <p:cNvPr id="7" name="Chart 6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117409573"/>
                </p:ext>
              </p:extLst>
            </p:nvPr>
          </p:nvGraphicFramePr>
          <p:xfrm>
            <a:off x="0" y="1"/>
            <a:ext cx="12192000" cy="6858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5" name="Rectangle 4"/>
            <p:cNvSpPr/>
            <p:nvPr/>
          </p:nvSpPr>
          <p:spPr>
            <a:xfrm>
              <a:off x="415637" y="6239380"/>
              <a:ext cx="10475276" cy="646331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defTabSz="121917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prstClr val="white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defTabSz="121917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prstClr val="white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* of </a:t>
              </a:r>
              <a:r>
                <a:rPr lang="en-US" sz="1200" b="1" dirty="0">
                  <a:solidFill>
                    <a:prstClr val="white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38,146 </a:t>
              </a:r>
              <a:r>
                <a:rPr lang="en-US" sz="1200" dirty="0">
                  <a:solidFill>
                    <a:prstClr val="white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patients eligible for SVR assessment, </a:t>
              </a:r>
              <a:r>
                <a:rPr lang="en-US" sz="1200" b="1" dirty="0">
                  <a:solidFill>
                    <a:prstClr val="white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29,624 </a:t>
              </a:r>
              <a:r>
                <a:rPr lang="en-US" sz="1200" dirty="0">
                  <a:solidFill>
                    <a:prstClr val="white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were tested, 29,094 </a:t>
              </a:r>
              <a:r>
                <a:rPr lang="en-US" sz="1200" b="1" dirty="0">
                  <a:solidFill>
                    <a:prstClr val="white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(98.2%) </a:t>
              </a:r>
              <a:r>
                <a:rPr lang="en-US" sz="1200" dirty="0">
                  <a:solidFill>
                    <a:prstClr val="white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achieved SVR,   8,522 (20.8% ) missing data</a:t>
              </a:r>
              <a:endParaRPr lang="en-US" sz="1200" b="1" dirty="0">
                <a:solidFill>
                  <a:prstClr val="white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defTabSz="121917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prstClr val="black"/>
                </a:solidFill>
                <a:latin typeface="Myriad Web Pro" panose="020B0503030403020204" pitchFamily="34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2307045" y="241162"/>
            <a:ext cx="7577908" cy="9131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121917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667" b="1" dirty="0">
                <a:solidFill>
                  <a:srgbClr val="FFC000"/>
                </a:solidFill>
                <a:latin typeface="+mj-lt"/>
              </a:rPr>
              <a:t>Georgia Hepatitis C Elimination Program Care Cascade</a:t>
            </a:r>
          </a:p>
          <a:p>
            <a:pPr algn="ctr" defTabSz="121917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667" b="1" dirty="0">
                <a:solidFill>
                  <a:srgbClr val="FFC000"/>
                </a:solidFill>
                <a:latin typeface="+mj-lt"/>
              </a:rPr>
              <a:t>April 28, 2015 – March 31, 2018</a:t>
            </a:r>
          </a:p>
        </p:txBody>
      </p:sp>
    </p:spTree>
    <p:extLst>
      <p:ext uri="{BB962C8B-B14F-4D97-AF65-F5344CB8AC3E}">
        <p14:creationId xmlns:p14="http://schemas.microsoft.com/office/powerpoint/2010/main" val="372831062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</TotalTime>
  <Words>296</Words>
  <Application>Microsoft Office PowerPoint</Application>
  <PresentationFormat>Widescreen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Myriad Web Pro</vt:lpstr>
      <vt:lpstr>Times New Roman</vt:lpstr>
      <vt:lpstr>Wingdings</vt:lpstr>
      <vt:lpstr>1_Office Theme</vt:lpstr>
      <vt:lpstr>PowerPoint Presentation</vt:lpstr>
    </vt:vector>
  </TitlesOfParts>
  <Company>Centers for Disease Control and Prevention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Shadaker, Shaun (CDC/OID/NCHHSTP)</dc:creator>
  <cp:lastModifiedBy>Lia Gvinjilia</cp:lastModifiedBy>
  <cp:revision>20</cp:revision>
  <dcterms:created xsi:type="dcterms:W3CDTF">2018-01-16T14:56:01Z</dcterms:created>
  <dcterms:modified xsi:type="dcterms:W3CDTF">2018-04-03T07:04:00Z</dcterms:modified>
</cp:coreProperties>
</file>